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985000" cy="92821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947" autoAdjust="0"/>
  </p:normalViewPr>
  <p:slideViewPr>
    <p:cSldViewPr snapToGrid="0" snapToObjects="1">
      <p:cViewPr varScale="1">
        <p:scale>
          <a:sx n="76" d="100"/>
          <a:sy n="76" d="100"/>
        </p:scale>
        <p:origin x="-1536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-1586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57637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275" cy="417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-1586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19350" tIns="0" rIns="1935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000" b="0" i="1" u="none" strike="noStrike" cap="none" baseline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488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Headshot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Such calls come through “call gates” and return back to user code. The processor execution mode or privilege ring changes when call and return happen.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meet the isolation OS/user isolation and separation?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support for memory protection.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/>
              <a:t>QUIZ: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100" dirty="0">
                <a:solidFill>
                  <a:schemeClr val="dk1"/>
                </a:solidFill>
              </a:rPr>
              <a:t>Before we discuss how to isolate the memory from the user. Let’s get into a Security Mindset 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100" dirty="0">
                <a:solidFill>
                  <a:schemeClr val="dk1"/>
                </a:solidFill>
              </a:rPr>
              <a:t>Think of ways a hacker can access memory.</a:t>
            </a: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100" dirty="0">
                <a:solidFill>
                  <a:schemeClr val="dk1"/>
                </a:solidFill>
              </a:rPr>
              <a:t>SOLUTION: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/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>The first two answers have both been shown to allow unauthorized access to memory.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There are links in the instructors notes with more information.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First is </a:t>
            </a:r>
            <a:r>
              <a:rPr lang="en-US" sz="1100" dirty="0" err="1">
                <a:solidFill>
                  <a:schemeClr val="dk1"/>
                </a:solidFill>
              </a:rPr>
              <a:t>BadUSB</a:t>
            </a:r>
            <a:r>
              <a:rPr lang="en-US" sz="1100" dirty="0">
                <a:solidFill>
                  <a:schemeClr val="dk1"/>
                </a:solidFill>
              </a:rPr>
              <a:t> hack, changes firmware which can take over a computer, modifying key OS data structures. </a:t>
            </a:r>
            <a:r>
              <a:rPr lang="en-US" sz="1100" dirty="0" err="1">
                <a:solidFill>
                  <a:schemeClr val="dk1"/>
                </a:solidFill>
              </a:rPr>
              <a:t>BlackHat</a:t>
            </a:r>
            <a:endParaRPr lang="en-US" sz="11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Thunderstrike</a:t>
            </a:r>
            <a:r>
              <a:rPr lang="en-US" sz="1100" dirty="0">
                <a:solidFill>
                  <a:schemeClr val="dk1"/>
                </a:solidFill>
              </a:rPr>
              <a:t> at http://</a:t>
            </a:r>
            <a:r>
              <a:rPr lang="en-US" sz="1100" dirty="0" err="1">
                <a:solidFill>
                  <a:schemeClr val="dk1"/>
                </a:solidFill>
              </a:rPr>
              <a:t>arstechnica.com</a:t>
            </a:r>
            <a:r>
              <a:rPr lang="en-US" sz="1100" dirty="0">
                <a:solidFill>
                  <a:schemeClr val="dk1"/>
                </a:solidFill>
              </a:rPr>
              <a:t>/security/2015/01/worlds-first-known-bootkit-for-os-x-can-permanently-backdoor-macs/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Row hammer hack http://</a:t>
            </a:r>
            <a:r>
              <a:rPr lang="en-US" sz="1100" dirty="0" err="1">
                <a:solidFill>
                  <a:schemeClr val="dk1"/>
                </a:solidFill>
              </a:rPr>
              <a:t>googleprojectzero.blogspot.com</a:t>
            </a:r>
            <a:r>
              <a:rPr lang="en-US" sz="1100" dirty="0">
                <a:solidFill>
                  <a:schemeClr val="dk1"/>
                </a:solidFill>
              </a:rPr>
              <a:t>/2015/03/exploiting-dram-</a:t>
            </a:r>
            <a:r>
              <a:rPr lang="en-US" sz="1100" dirty="0" err="1">
                <a:solidFill>
                  <a:schemeClr val="dk1"/>
                </a:solidFill>
              </a:rPr>
              <a:t>rowhammer</a:t>
            </a:r>
            <a:r>
              <a:rPr lang="en-US" sz="1100" dirty="0">
                <a:solidFill>
                  <a:schemeClr val="dk1"/>
                </a:solidFill>
              </a:rPr>
              <a:t>-bug-to-</a:t>
            </a:r>
            <a:r>
              <a:rPr lang="en-US" sz="1100" dirty="0" err="1">
                <a:solidFill>
                  <a:schemeClr val="dk1"/>
                </a:solidFill>
              </a:rPr>
              <a:t>gain.htm</a:t>
            </a: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Discuss the logical address mapping to the physical memory.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Every process views memory as contiguous, often larger than available physical memory.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Usually 2^32 or 2^64 addresses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Each process has its own mapping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Operating system maps logical virtual addresses or pages onto physical memory frames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OS will not map a virtual page of process A to a physical page of process B unless explicit sharing is desired.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 A cannot access process B’s memory because it has not way to name/reach its memory.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Page tables managed by OS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Processor memory management unit (MMU) uses page tables to resolve virtual addresses to physical addresses.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RWX bits on pages limit type of access to addressable memory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we discuss how to create a non-executable stack, let’s discuss the stack’s exploitable weaknesses.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SOLUTION: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Discuss answers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 think how we can do a non-executable stack to help prevent code injection via stack buffer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Used by Windows, OS X, Linux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 more details for isolation of OS from application code.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(Kernel) resides in a portion of each process’s address space.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Font typeface="Times New Roman"/>
              <a:buChar char="•"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for each process, processes can cross the fence only in controlled/limited ways.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Computer system is hardware/OS/user applications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An operating system is interacts with both the applications and the Hardware. 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32-bit Linux: Lower 3GB for process, top 1GB for kernel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Corresponds to x86 privilege ring transitions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and OS X similar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DOS had no such fence, any process could alter DOS and viruses could spread by hooking DOS interrupt handlers via kernel changes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Discuss the illustration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following described function,  should it be executed in the operating system or user if it can be executed in application code.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 CPU from one process to another when a process blocks.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fault handling</a:t>
            </a:r>
          </a:p>
          <a:p>
            <a:pPr marL="6858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who can access a protected resource such as a file</a:t>
            </a:r>
          </a:p>
          <a:p>
            <a:pPr marL="6858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up a new stack frame when an application program calls one of its functions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answers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Mediation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that no protected resource (e.g., memory page or file) could be accessed without going through the TCB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TCB acts as a reference monitor that cannot be bypassed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code cannot access OS part of address space without changing to system mode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code cannot access physical resources because they require privileged instructions (e.g. servicing interrupts) which can only be executed in system mode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virtualizes physical resources and provides an API for the virtualized resources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for storing persistent data on disk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resource must be translated to physical resource handle (e.g., file buffers) which can only be done by OS, which ensures complete mediation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Virtualization is used in Cloud computing systems. Let us discuss some security aspects of it.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is large and complex, even different operating systems may be desired by different customers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an OS impacts all applications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we limit/contain harm done by OS running some application?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Hypervisor, virtual machines, guest OS and applications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OS in VM1 only impacts applications running on VM2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your taxes in one VM while browsing potentially dangerous places on the web on VM2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TCB here? Hypervisor!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the security layers. 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Operating system has direct access to hardware resources.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provides easier to use and high level abstractions of these resources such as address space for memory and files for disk blocks.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Provides isolation between different processes and between the processes running untrusted/application code and the trusted operating system.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orrectness – Final Requirement of TCB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Compromise of OS (TCB) means all bets are off, attacker has access to everything.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the TCB is extremely important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and simpler (hypervisor only partitions physical resources among VMs and let us guest OS handle management)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coding is really important when writing the OS which typically is written in languages that are not type safe</a:t>
            </a:r>
          </a:p>
          <a:p>
            <a:pPr marL="457200" lvl="0" indent="-30480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talk more about trustworthiness of TCB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QUIZ: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attack that exploits a vulnerability in an operating system turns off the check that is performed before access to a protected resource is granted.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TCB requirement is violated as a result of this attack?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mediation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Tamper-proof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SOLUTION: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Discuss answers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QUIZ: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an OS correct is challenging because of its size which reflects complexity of its functions.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Going from MS DOS to recent Windows operating systems, what is a rough estimate for the multiplier for the lines of code (e.g. multiplier is x if recent Windows OS is x times the number of lines of code in DOS)?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100  x  larger than MS DOS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500 x  larger than MS DOS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Windows OS is 2000 x  larger than MS DOS</a:t>
            </a:r>
            <a:r>
              <a:rPr lang="en-US" dirty="0">
                <a:solidFill>
                  <a:schemeClr val="dk1"/>
                </a:solidFill>
              </a:rPr>
              <a:t/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/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SOLUTION: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Discuss -- MS DOS 1.0 4000 lines of assembler code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QUIZ:</a:t>
            </a:r>
            <a:br>
              <a:rPr lang="en-US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lines of code in a hypervisor is expected to be smaller. Xen is an open source hypervisor. What is a rough estimate for the lines of code for hypervisor?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10,000 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150,000  </a:t>
            </a: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1,000,000</a:t>
            </a:r>
          </a:p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/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Discuss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Headshot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 do we need to trust the operating system (it is also called a trusted computing base or TCB)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TCB Requirements: (1) Complete mediation, (2) Tamper-proof, and (3) Correct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Controls access to protected resources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Must establish the source of a request for a resource (authentication is how we do it)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Authorization or access control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Char char="o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Mechanisms that allow various policies to be supported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A computer vendor ad claimed that its computers (including the OS they ran) were more secure. This claim could be based on one or more of the following: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☐Their more secure OS met TCB requirements while the others did not.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 two OS were similar as far as security was concerned but one was not as big a target.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☐The more secure OS could be much simpler than the other one.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-US"/>
              <a:t>SOLUTION:</a:t>
            </a:r>
            <a:br>
              <a:rPr lang="en-US"/>
            </a:b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Discuss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QUIZ: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system call allows application code to gain access to functionality implemented by the OS. A system call is often called a protected procedure call.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the cost of a system call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same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higher than a regular call?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Discuss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/>
              <a:t>QUIZ: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Complete mediation ensures that the OS cannot be bypassed when accessing a protected resource. How does the OS know who is making the request for the resource?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 runs on behalf of a user who must have previously logged in,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Menlo Regular"/>
                <a:ea typeface="Menlo Regular"/>
                <a:cs typeface="Menlo Regular"/>
                <a:sym typeface="Menlo Regular"/>
              </a:rPr>
              <a:t>☐</a:t>
            </a: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Requested resource allows us to find out who must be requesting it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SOLUTION:</a:t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Discuss answers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meet the requirements of a TCB (e.g., isolation or tamper-proof)?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support for memory protection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Processor execution modes (system AND user modes, execution rings)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Privileged instructions which can only be executed in system mode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•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System calls used to transfer control between user and system code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944883" y="6630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Operating Systems Security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883908" y="780850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Preview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798725" y="2570900"/>
            <a:ext cx="10426199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the important role an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operating system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plays in computer security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Learn about the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 need for hardware support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isolating OS from untrusted user/application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key trusted computing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base concepts</a:t>
            </a:r>
          </a:p>
        </p:txBody>
      </p:sp>
      <p:cxnSp>
        <p:nvCxnSpPr>
          <p:cNvPr id="18" name="Shape 18"/>
          <p:cNvCxnSpPr/>
          <p:nvPr/>
        </p:nvCxnSpPr>
        <p:spPr>
          <a:xfrm>
            <a:off x="864250" y="23663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9"/>
          <p:cNvCxnSpPr/>
          <p:nvPr/>
        </p:nvCxnSpPr>
        <p:spPr>
          <a:xfrm>
            <a:off x="883900" y="5790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System </a:t>
            </a:r>
            <a:r>
              <a:rPr lang="en-US"/>
              <a:t>Calls: Going from User to OS Code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646600" y="1501800"/>
            <a:ext cx="70905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rgbClr val="4E75A8"/>
                </a:solidFill>
              </a:rPr>
              <a:t>System calls used to transfer control between user and system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Such calls come through </a:t>
            </a:r>
            <a:r>
              <a:rPr lang="en-US" sz="3000" b="1">
                <a:solidFill>
                  <a:srgbClr val="6B9462"/>
                </a:solidFill>
              </a:rPr>
              <a:t>“call gates” </a:t>
            </a:r>
            <a:r>
              <a:rPr lang="en-US" sz="3000">
                <a:solidFill>
                  <a:schemeClr val="dk1"/>
                </a:solidFill>
              </a:rPr>
              <a:t>and return back to user code. The processor execution mode or privilege ring changes when call and return happen.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x86 Sysenter/sysexit instructions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25" y="1597576"/>
            <a:ext cx="3664175" cy="45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Isolating User Processes from Each Other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5357075" y="1710675"/>
            <a:ext cx="60675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How do we meet the user/user isolation and separation?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rgbClr val="6B9462"/>
                </a:solidFill>
              </a:rPr>
              <a:t>OS uses hardware support for memory protection to ensure this.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26" y="1417700"/>
            <a:ext cx="4735350" cy="484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/>
              <a:t>Tampering with the OS</a:t>
            </a:r>
            <a:r>
              <a:rPr lang="en-US">
                <a:solidFill>
                  <a:srgbClr val="9B37AA"/>
                </a:solidFill>
              </a:rPr>
              <a:t> Quiz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004275" y="2076937"/>
            <a:ext cx="9119100" cy="5187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Modification of firmware by </a:t>
            </a:r>
            <a:r>
              <a:rPr lang="en-US" sz="2800" dirty="0" err="1" smtClean="0">
                <a:solidFill>
                  <a:schemeClr val="dk1"/>
                </a:solidFill>
              </a:rPr>
              <a:t>Thunderstrike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smtClean="0">
                <a:solidFill>
                  <a:schemeClr val="dk1"/>
                </a:solidFill>
              </a:rPr>
              <a:t>malware </a:t>
            </a:r>
            <a:r>
              <a:rPr lang="en-US" sz="2800" dirty="0">
                <a:solidFill>
                  <a:schemeClr val="dk1"/>
                </a:solidFill>
              </a:rPr>
              <a:t>via malicious devices that connect via Mac’s Thunderbolt </a:t>
            </a:r>
            <a:r>
              <a:rPr lang="en-US" sz="2800" dirty="0" smtClean="0">
                <a:solidFill>
                  <a:schemeClr val="dk1"/>
                </a:solidFill>
              </a:rPr>
              <a:t>interface</a:t>
            </a:r>
            <a:endParaRPr lang="en-US" sz="2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Exploiting </a:t>
            </a:r>
            <a:r>
              <a:rPr lang="en-US" sz="2800" dirty="0">
                <a:solidFill>
                  <a:schemeClr val="dk1"/>
                </a:solidFill>
              </a:rPr>
              <a:t>the ‘refresh’ mechanism of a  Dynamic RAM for privilege escalation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Exploiting OS code buffer overflow vulnerability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122200" y="889075"/>
            <a:ext cx="10014899" cy="144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Which of these methods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have been shown to allow hacker access to ‘secure’ memory belonging to the OS?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50" y="4033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068625" y="26280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068625" y="4377982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68625" y="5730407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559075" y="11216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Processes view memory as </a:t>
            </a:r>
            <a:r>
              <a:rPr lang="en-US" sz="3000" b="1">
                <a:solidFill>
                  <a:srgbClr val="6B9462"/>
                </a:solidFill>
              </a:rPr>
              <a:t>contiguous often larger than available physical memory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29075" y="267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Usually 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-US" sz="3000" baseline="30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32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or 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-US" sz="3000" baseline="30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64</a:t>
            </a:r>
            <a:r>
              <a:rPr lang="en-US" sz="3000" dirty="0" smtClean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addresses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Each process has its own mapping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Address Space: Unit of Isolation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412" y="2450200"/>
            <a:ext cx="60102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Address Translation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700500" y="1002666"/>
            <a:ext cx="10680900" cy="17810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Operating system </a:t>
            </a:r>
            <a:r>
              <a:rPr lang="en-US" sz="3000" b="1">
                <a:solidFill>
                  <a:srgbClr val="6B9462"/>
                </a:solidFill>
              </a:rPr>
              <a:t>maps logical virtual addresses or pages onto physical memory frames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2363200"/>
            <a:ext cx="93726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99" y="2394076"/>
            <a:ext cx="5336248" cy="384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Process </a:t>
            </a:r>
            <a:r>
              <a:rPr lang="en-US"/>
              <a:t>Data/Code</a:t>
            </a:r>
            <a:r>
              <a:rPr lang="en-US">
                <a:solidFill>
                  <a:srgbClr val="9B37AA"/>
                </a:solidFill>
              </a:rPr>
              <a:t> </a:t>
            </a:r>
            <a:r>
              <a:rPr lang="en-US"/>
              <a:t>Protection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559075" y="1274075"/>
            <a:ext cx="11277600" cy="1297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0000"/>
              <a:buFont typeface="Cambria"/>
              <a:buNone/>
            </a:pPr>
            <a:r>
              <a:rPr lang="en-US" sz="3000">
                <a:solidFill>
                  <a:schemeClr val="dk1"/>
                </a:solidFill>
              </a:rPr>
              <a:t>OS will not map a </a:t>
            </a:r>
            <a:r>
              <a:rPr lang="en-US" sz="3000" b="1">
                <a:solidFill>
                  <a:srgbClr val="4E75A8"/>
                </a:solidFill>
              </a:rPr>
              <a:t>virtual page of process A</a:t>
            </a:r>
            <a:r>
              <a:rPr lang="en-US" sz="3000">
                <a:solidFill>
                  <a:schemeClr val="dk1"/>
                </a:solidFill>
              </a:rPr>
              <a:t> to a </a:t>
            </a:r>
            <a:r>
              <a:rPr lang="en-US" sz="3000" b="1">
                <a:solidFill>
                  <a:srgbClr val="4E75A8"/>
                </a:solidFill>
              </a:rPr>
              <a:t>physical page of process B</a:t>
            </a:r>
            <a:r>
              <a:rPr lang="en-US" sz="3000">
                <a:solidFill>
                  <a:schemeClr val="dk1"/>
                </a:solidFill>
              </a:rPr>
              <a:t> unless </a:t>
            </a:r>
            <a:r>
              <a:rPr lang="en-US" sz="3000" b="1">
                <a:solidFill>
                  <a:srgbClr val="6B9462"/>
                </a:solidFill>
              </a:rPr>
              <a:t>explicit sharing</a:t>
            </a:r>
            <a:r>
              <a:rPr lang="en-US" sz="3000" b="1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is desired.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630850" y="2552600"/>
            <a:ext cx="5835899" cy="365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Process A </a:t>
            </a: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cannot access</a:t>
            </a: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process B’s memory because it has no way to name/reach its memory.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Page tables </a:t>
            </a: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managed by OS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4" y="1883675"/>
            <a:ext cx="5106874" cy="4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Process </a:t>
            </a:r>
            <a:r>
              <a:rPr lang="en-US"/>
              <a:t>Protection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through Memory Management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5261525" y="1883675"/>
            <a:ext cx="64226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Processor memory management unit (MMU) </a:t>
            </a:r>
            <a:r>
              <a:rPr lang="en-US" sz="3000" b="1">
                <a:solidFill>
                  <a:srgbClr val="6B9462"/>
                </a:solidFill>
              </a:rPr>
              <a:t>uses page tables to resolve virtual addresses to physical addresses.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 b="1">
              <a:solidFill>
                <a:srgbClr val="6B9462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RWX bits on pages </a:t>
            </a:r>
            <a:r>
              <a:rPr lang="en-US" sz="3000" b="1">
                <a:solidFill>
                  <a:srgbClr val="6B9462"/>
                </a:solidFill>
              </a:rPr>
              <a:t>limit type of access</a:t>
            </a:r>
            <a:r>
              <a:rPr lang="en-US" sz="3000">
                <a:solidFill>
                  <a:schemeClr val="dk1"/>
                </a:solidFill>
              </a:rPr>
              <a:t> to addressable memory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429191" y="48488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/>
              <a:t>Revisiting </a:t>
            </a:r>
            <a:r>
              <a:rPr lang="en-US">
                <a:solidFill>
                  <a:srgbClr val="9B37AA"/>
                </a:solidFill>
              </a:rPr>
              <a:t>Stack Overflow Quiz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 flipH="1">
            <a:off x="2046000" y="2087101"/>
            <a:ext cx="93437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Overflowing the buffer to change the return address to alter program execution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Pushing data onto the stack to overflow the stack into the heap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Popping data off the stack to gain access to application code. 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429200" y="1044184"/>
            <a:ext cx="10014899" cy="144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Gloria Hallelujah"/>
                <a:ea typeface="Gloria Hallelujah"/>
                <a:cs typeface="Gloria Hallelujah"/>
                <a:sym typeface="Gloria Hallelujah"/>
              </a:rPr>
              <a:t>The stack</a:t>
            </a:r>
            <a:r>
              <a:rPr lang="en-US" sz="30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can be exploited</a:t>
            </a:r>
            <a:r>
              <a:rPr lang="en-US" sz="3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through:</a:t>
            </a:r>
          </a:p>
        </p:txBody>
      </p:sp>
      <p:sp>
        <p:nvSpPr>
          <p:cNvPr id="167" name="Shape 167"/>
          <p:cNvSpPr/>
          <p:nvPr/>
        </p:nvSpPr>
        <p:spPr>
          <a:xfrm>
            <a:off x="1228800" y="24868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50" y="393274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228800" y="36981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228800" y="50203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271825" y="2024525"/>
            <a:ext cx="6621600" cy="1501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Now think, how can we do a non-executable stack to </a:t>
            </a:r>
            <a:r>
              <a:rPr lang="en-US" sz="3000" b="1">
                <a:solidFill>
                  <a:srgbClr val="4E75A8"/>
                </a:solidFill>
              </a:rPr>
              <a:t>help prevent code injection via stack buffer?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Preventing Malicious Code Execution on the Stack </a:t>
            </a:r>
            <a:r>
              <a:rPr lang="en-US">
                <a:solidFill>
                  <a:srgbClr val="9B37AA"/>
                </a:solidFill>
              </a:rPr>
              <a:t>through a</a:t>
            </a:r>
            <a:r>
              <a:rPr lang="en-US"/>
              <a:t> </a:t>
            </a:r>
            <a:r>
              <a:rPr lang="en-US">
                <a:solidFill>
                  <a:srgbClr val="9B37AA"/>
                </a:solidFill>
              </a:rPr>
              <a:t>Non-Executable Stack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6873025" y="3526325"/>
            <a:ext cx="41493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6B9462"/>
              </a:buClr>
              <a:buSzPct val="100000"/>
              <a:buFont typeface="Gloria Hallelujah"/>
              <a:buChar char="●"/>
            </a:pPr>
            <a:r>
              <a:rPr lang="en-US" sz="3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Used by Windows, OS X, Linux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41674" y="2150325"/>
            <a:ext cx="3426800" cy="38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" y="1253400"/>
            <a:ext cx="5407948" cy="55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OS Isolation from Application Code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5570250" y="1655075"/>
            <a:ext cx="62663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OS (Kernel) resides in a portion of each process’s address space.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3000">
                <a:solidFill>
                  <a:schemeClr val="dk1"/>
                </a:solidFill>
              </a:rPr>
              <a:t>True for each process, </a:t>
            </a:r>
            <a:r>
              <a:rPr lang="en-US" sz="3000" b="1">
                <a:solidFill>
                  <a:srgbClr val="6B9462"/>
                </a:solidFill>
              </a:rPr>
              <a:t>processes can cross the fence only in controlled/limited ways.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Operating Systems (OS) </a:t>
            </a:r>
          </a:p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1" y="1186575"/>
            <a:ext cx="4339224" cy="5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12" y="1595750"/>
            <a:ext cx="63912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OS Isolation from Application Code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22475" y="985725"/>
            <a:ext cx="11277600" cy="6623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>
                <a:solidFill>
                  <a:srgbClr val="4E75A8"/>
                </a:solidFill>
              </a:rPr>
              <a:t>Linux, DOS, OS X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650550" y="2042200"/>
            <a:ext cx="10780800" cy="42243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685800" lvl="0" indent="-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</a:rPr>
              <a:t>32-bit Linux: Lower 3GB for user code/data, top 1GB for kernel</a:t>
            </a:r>
          </a:p>
          <a:p>
            <a:pPr marL="685800" lvl="0" indent="-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</a:rPr>
              <a:t>Corresponds to x86 privilege ring transitions</a:t>
            </a:r>
          </a:p>
          <a:p>
            <a:pPr marL="685800" lvl="0" indent="-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</a:rPr>
              <a:t>Windows and OS X similar</a:t>
            </a:r>
          </a:p>
          <a:p>
            <a:pPr marL="685800" lvl="0" indent="-4572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</a:rPr>
              <a:t>DOS had no such fence,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6B9462"/>
                </a:solidFill>
              </a:rPr>
              <a:t>any process could alter DOS and viruses could spread by hooking DOS interrupt handlers via kernel changes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Linux User/Kernel Memory Split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4" y="1501800"/>
            <a:ext cx="2145000" cy="2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25" y="1501800"/>
            <a:ext cx="50863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2237616" y="1666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Execution Privilege Level Quiz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092275" y="2610428"/>
            <a:ext cx="79802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Switching CPU from one process to another when a process blocks.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Page fault handling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Changing who can access a protected resource such as a file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Setting up a new stack frame when an application program calls one of its functions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300" dirty="0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2313825" y="780968"/>
            <a:ext cx="8637900" cy="18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5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following described functions</a:t>
            </a:r>
            <a:r>
              <a:rPr lang="en-US" sz="25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, Should it be executed in the operating system or if it can be executed in application code running in user mode?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5" y="4033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1029850" y="2259425"/>
            <a:ext cx="1253699" cy="750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 b="1">
                <a:solidFill>
                  <a:srgbClr val="4E75A8"/>
                </a:solidFill>
              </a:rPr>
              <a:t>OS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3"/>
          </p:nvPr>
        </p:nvSpPr>
        <p:spPr>
          <a:xfrm>
            <a:off x="1913950" y="2259425"/>
            <a:ext cx="1253699" cy="750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 b="1">
                <a:solidFill>
                  <a:srgbClr val="4E75A8"/>
                </a:solidFill>
              </a:rPr>
              <a:t>User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3550" y="29042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268650" y="29042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268637" y="38017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2283537" y="38017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268637" y="46991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283537" y="469917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1268637" y="55966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2283537" y="5596625"/>
            <a:ext cx="645300" cy="645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The TCB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760275" y="1426475"/>
            <a:ext cx="70763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 dirty="0">
                <a:solidFill>
                  <a:schemeClr val="dk1"/>
                </a:solidFill>
              </a:rPr>
              <a:t>Make sure that </a:t>
            </a:r>
            <a:r>
              <a:rPr lang="en-US" sz="3000" dirty="0">
                <a:solidFill>
                  <a:srgbClr val="6B9462"/>
                </a:solidFill>
              </a:rPr>
              <a:t>no protected resource </a:t>
            </a:r>
            <a:r>
              <a:rPr lang="en-US" sz="3000" dirty="0">
                <a:solidFill>
                  <a:schemeClr val="dk1"/>
                </a:solidFill>
              </a:rPr>
              <a:t>(e.g., memory page or file) </a:t>
            </a:r>
            <a:r>
              <a:rPr lang="en-US" sz="3000" dirty="0">
                <a:solidFill>
                  <a:srgbClr val="6B9462"/>
                </a:solidFill>
              </a:rPr>
              <a:t>could be accessed without going through the TCB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 dirty="0">
                <a:solidFill>
                  <a:schemeClr val="dk1"/>
                </a:solidFill>
              </a:rPr>
              <a:t>TCB acts as a reference monitor that cannot </a:t>
            </a:r>
            <a:r>
              <a:rPr lang="en-US" sz="3000" dirty="0" smtClean="0">
                <a:solidFill>
                  <a:schemeClr val="dk1"/>
                </a:solidFill>
              </a:rPr>
              <a:t>be bypassed</a:t>
            </a:r>
          </a:p>
          <a:p>
            <a:pPr marL="22860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3000" dirty="0">
                <a:solidFill>
                  <a:schemeClr val="dk1"/>
                </a:solidFill>
              </a:rPr>
              <a:t>Privileged instructions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30650" y="2908450"/>
            <a:ext cx="2075942" cy="2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25" y="837900"/>
            <a:ext cx="1899799" cy="3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User Code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573275" y="1953300"/>
            <a:ext cx="106239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User code </a:t>
            </a:r>
            <a:r>
              <a:rPr lang="en-US" sz="3000">
                <a:solidFill>
                  <a:srgbClr val="6B9462"/>
                </a:solidFill>
              </a:rPr>
              <a:t>cannot access OS part of</a:t>
            </a:r>
            <a:br>
              <a:rPr lang="en-US" sz="3000">
                <a:solidFill>
                  <a:srgbClr val="6B9462"/>
                </a:solidFill>
              </a:rPr>
            </a:br>
            <a:r>
              <a:rPr lang="en-US" sz="3000">
                <a:solidFill>
                  <a:srgbClr val="6B9462"/>
                </a:solidFill>
              </a:rPr>
              <a:t>address space </a:t>
            </a:r>
            <a:r>
              <a:rPr lang="en-US" sz="3000">
                <a:solidFill>
                  <a:schemeClr val="dk1"/>
                </a:solidFill>
              </a:rPr>
              <a:t>without changing to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system mode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User code </a:t>
            </a:r>
            <a:r>
              <a:rPr lang="en-US" sz="3000">
                <a:solidFill>
                  <a:srgbClr val="6B9462"/>
                </a:solidFill>
              </a:rPr>
              <a:t>cannot access physical resources </a:t>
            </a:r>
            <a:r>
              <a:rPr lang="en-US" sz="3000">
                <a:solidFill>
                  <a:schemeClr val="dk1"/>
                </a:solidFill>
              </a:rPr>
              <a:t>because they require privileged instructions (e.g. servicing interrupts) which can only be executed in system mode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050" y="516725"/>
            <a:ext cx="2465175" cy="26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Complete Mediation: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OS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OS </a:t>
            </a:r>
            <a:r>
              <a:rPr lang="en-US" sz="3000">
                <a:solidFill>
                  <a:srgbClr val="6B9462"/>
                </a:solidFill>
              </a:rPr>
              <a:t>virtualizes physical resources </a:t>
            </a:r>
            <a:r>
              <a:rPr lang="en-US" sz="3000">
                <a:solidFill>
                  <a:schemeClr val="dk1"/>
                </a:solidFill>
              </a:rPr>
              <a:t>and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provides an API for virtualized resources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File for </a:t>
            </a:r>
            <a:r>
              <a:rPr lang="en-US" sz="3000">
                <a:solidFill>
                  <a:srgbClr val="6B9462"/>
                </a:solidFill>
              </a:rPr>
              <a:t>storing persistent data </a:t>
            </a:r>
            <a:r>
              <a:rPr lang="en-US" sz="3000">
                <a:solidFill>
                  <a:schemeClr val="dk1"/>
                </a:solidFill>
              </a:rPr>
              <a:t>on disk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Virtual resource must be </a:t>
            </a:r>
            <a:r>
              <a:rPr lang="en-US" sz="3000">
                <a:solidFill>
                  <a:srgbClr val="6B9462"/>
                </a:solidFill>
              </a:rPr>
              <a:t>translated to physical resource handle</a:t>
            </a:r>
            <a:r>
              <a:rPr lang="en-US" sz="3000">
                <a:solidFill>
                  <a:schemeClr val="dk1"/>
                </a:solidFill>
              </a:rPr>
              <a:t> (e.g., file buffers) which can only be done by OS, which ensures complete mediation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400" y="390625"/>
            <a:ext cx="2021800" cy="3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23" y="1359300"/>
            <a:ext cx="3770624" cy="47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Virtualization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5612875" y="1426475"/>
            <a:ext cx="62237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OS is</a:t>
            </a:r>
            <a:r>
              <a:rPr lang="en-US" sz="3000">
                <a:solidFill>
                  <a:srgbClr val="6B9462"/>
                </a:solidFill>
              </a:rPr>
              <a:t> large and complex</a:t>
            </a:r>
            <a:r>
              <a:rPr lang="en-US" sz="3000">
                <a:solidFill>
                  <a:schemeClr val="dk1"/>
                </a:solidFill>
              </a:rPr>
              <a:t>, even different operating systems may be desired by different customers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</a:pPr>
            <a:r>
              <a:rPr lang="en-US" sz="3000">
                <a:solidFill>
                  <a:schemeClr val="dk1"/>
                </a:solidFill>
              </a:rPr>
              <a:t>Compromise of an OS </a:t>
            </a:r>
            <a:r>
              <a:rPr lang="en-US" sz="3000">
                <a:solidFill>
                  <a:srgbClr val="6B9462"/>
                </a:solidFill>
              </a:rPr>
              <a:t>impacts all applications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Limiting the Damage of a Hacked OS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935350" y="1850125"/>
            <a:ext cx="56838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4E75A8"/>
                </a:solidFill>
              </a:rPr>
              <a:t>Use: </a:t>
            </a:r>
            <a:r>
              <a:rPr lang="en-US" sz="3000" dirty="0">
                <a:solidFill>
                  <a:schemeClr val="dk1"/>
                </a:solidFill>
              </a:rPr>
              <a:t>Hypervisor, virtual machines, guest OS and applications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Compromise of OS in VM1 </a:t>
            </a:r>
            <a:r>
              <a:rPr lang="en-US" sz="3000" b="1" dirty="0">
                <a:solidFill>
                  <a:srgbClr val="6B9462"/>
                </a:solidFill>
              </a:rPr>
              <a:t>only impacts applications running on </a:t>
            </a:r>
            <a:r>
              <a:rPr lang="en-US" sz="3000" b="1" dirty="0" smtClean="0">
                <a:solidFill>
                  <a:srgbClr val="6B9462"/>
                </a:solidFill>
              </a:rPr>
              <a:t>VM1</a:t>
            </a:r>
            <a:endParaRPr lang="en-US" sz="3000" b="1" dirty="0">
              <a:solidFill>
                <a:srgbClr val="6B9462"/>
              </a:solidFill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653625"/>
            <a:ext cx="2223500" cy="4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266525" y="1731275"/>
            <a:ext cx="5570099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Do your taxes in </a:t>
            </a:r>
            <a:r>
              <a:rPr lang="en-US" sz="3000" dirty="0" smtClean="0">
                <a:solidFill>
                  <a:schemeClr val="dk1"/>
                </a:solidFill>
              </a:rPr>
              <a:t>on VM1 </a:t>
            </a:r>
            <a:r>
              <a:rPr lang="en-US" sz="3000" dirty="0">
                <a:solidFill>
                  <a:schemeClr val="dk1"/>
                </a:solidFill>
              </a:rPr>
              <a:t>while browsing potentially dangerous places on the web on VM2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6B9462"/>
                </a:solidFill>
              </a:rPr>
              <a:t>What is the TCB here?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rgbClr val="4E75A8"/>
                </a:solidFill>
              </a:rPr>
              <a:t>Hypervisor!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Limiting the Damage of a Hacked OS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653625"/>
            <a:ext cx="2223500" cy="4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Virtualization Security Layers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25" y="1501800"/>
            <a:ext cx="855345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59075" y="1333200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SzPct val="34375"/>
              <a:buFont typeface="Arial"/>
              <a:buNone/>
            </a:pPr>
            <a:r>
              <a:rPr lang="en-US" sz="3200" b="1" dirty="0">
                <a:solidFill>
                  <a:srgbClr val="4E75A8"/>
                </a:solidFill>
              </a:rPr>
              <a:t>Operating System:</a:t>
            </a: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easier to use and high level</a:t>
            </a: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>
                <a:solidFill>
                  <a:schemeClr val="dk1"/>
                </a:solidFill>
              </a:rPr>
              <a:t>abstractions for resources such as address space for memory </a:t>
            </a:r>
            <a:r>
              <a:rPr lang="en-US" sz="3000" dirty="0" smtClean="0">
                <a:solidFill>
                  <a:schemeClr val="dk1"/>
                </a:solidFill>
              </a:rPr>
              <a:t>and </a:t>
            </a:r>
            <a:r>
              <a:rPr lang="en-US" sz="3000" dirty="0">
                <a:solidFill>
                  <a:schemeClr val="dk1"/>
                </a:solidFill>
              </a:rPr>
              <a:t>files for disk blocks.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controlled access to hardware resources.</a:t>
            </a: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Provides isolation between different processes </a:t>
            </a: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>
                <a:solidFill>
                  <a:schemeClr val="dk1"/>
                </a:solidFill>
              </a:rPr>
              <a:t>and between the processes running untrusted/application code and the trusted </a:t>
            </a:r>
            <a:r>
              <a:rPr lang="en-US" sz="3000" dirty="0" smtClean="0">
                <a:solidFill>
                  <a:schemeClr val="dk1"/>
                </a:solidFill>
              </a:rPr>
              <a:t>operating </a:t>
            </a:r>
            <a:r>
              <a:rPr lang="en-US" sz="3000" dirty="0">
                <a:solidFill>
                  <a:schemeClr val="dk1"/>
                </a:solidFill>
              </a:rPr>
              <a:t>system.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Operating Systems </a:t>
            </a: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943" y="126125"/>
            <a:ext cx="1930950" cy="21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62750" y="1524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Correctness: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E75A8"/>
                </a:solidFill>
              </a:rPr>
              <a:t>The Final TCB Requirement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3995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Compromise of OS (TCB) means an </a:t>
            </a:r>
            <a:r>
              <a:rPr lang="en-US" sz="3000" b="1" dirty="0">
                <a:solidFill>
                  <a:srgbClr val="6B9462"/>
                </a:solidFill>
              </a:rPr>
              <a:t>attacker has access to everything.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dirty="0">
                <a:solidFill>
                  <a:schemeClr val="dk1"/>
                </a:solidFill>
              </a:rPr>
              <a:t>Getting the TCB </a:t>
            </a:r>
            <a:r>
              <a:rPr lang="en-US" sz="3000" dirty="0" smtClean="0">
                <a:solidFill>
                  <a:schemeClr val="dk1"/>
                </a:solidFill>
              </a:rPr>
              <a:t>right is </a:t>
            </a:r>
            <a:r>
              <a:rPr lang="en-US" sz="3000" dirty="0">
                <a:solidFill>
                  <a:schemeClr val="dk1"/>
                </a:solidFill>
              </a:rPr>
              <a:t>extremely important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b="1" dirty="0">
                <a:solidFill>
                  <a:srgbClr val="6B9462"/>
                </a:solidFill>
              </a:rPr>
              <a:t>Smaller and simpler</a:t>
            </a:r>
            <a:r>
              <a:rPr lang="en-US" sz="3000" dirty="0">
                <a:solidFill>
                  <a:schemeClr val="dk1"/>
                </a:solidFill>
              </a:rPr>
              <a:t> (hypervisor only partitions physical resources among VMs and let us guest OS handle management)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 b="1" dirty="0">
                <a:solidFill>
                  <a:srgbClr val="6B9462"/>
                </a:solidFill>
              </a:rPr>
              <a:t>Secure coding</a:t>
            </a:r>
            <a:r>
              <a:rPr lang="en-US" sz="3000" dirty="0">
                <a:solidFill>
                  <a:schemeClr val="dk1"/>
                </a:solidFill>
              </a:rPr>
              <a:t> is really important when writing the OS which typically is written in languages that are not type safe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l="50595"/>
          <a:stretch/>
        </p:blipFill>
        <p:spPr>
          <a:xfrm>
            <a:off x="9763775" y="222612"/>
            <a:ext cx="1335624" cy="13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TCB Requirements Quiz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328200" y="3428000"/>
            <a:ext cx="9643499" cy="13116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What </a:t>
            </a:r>
            <a:r>
              <a:rPr lang="en-US" sz="2800" b="1">
                <a:solidFill>
                  <a:srgbClr val="4E75A8"/>
                </a:solidFill>
              </a:rPr>
              <a:t>TCB requirement is violated</a:t>
            </a:r>
            <a:r>
              <a:rPr lang="en-US" sz="2800">
                <a:solidFill>
                  <a:schemeClr val="dk1"/>
                </a:solidFill>
              </a:rPr>
              <a:t> as a result of this attack?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122200" y="788225"/>
            <a:ext cx="9323699" cy="248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 attack that exploits a vulnerability in an operating system </a:t>
            </a: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turns off the check 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that is performed before access to a protected resource is granted. 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1875" y="42919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5072499" y="3850533"/>
            <a:ext cx="5899200" cy="248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Correctness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Tamper-proof</a:t>
            </a:r>
          </a:p>
        </p:txBody>
      </p:sp>
      <p:sp>
        <p:nvSpPr>
          <p:cNvPr id="298" name="Shape 298"/>
          <p:cNvSpPr/>
          <p:nvPr/>
        </p:nvSpPr>
        <p:spPr>
          <a:xfrm>
            <a:off x="4201875" y="499900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201875" y="57060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2045991" y="3190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Size of Security Code Quiz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2106500" y="3144158"/>
            <a:ext cx="9290699" cy="22494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100x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500x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Windows OS is </a:t>
            </a:r>
            <a:r>
              <a:rPr lang="en-US" sz="3000" b="1" dirty="0">
                <a:solidFill>
                  <a:srgbClr val="4E75A8"/>
                </a:solidFill>
              </a:rPr>
              <a:t>10,000x</a:t>
            </a:r>
            <a:r>
              <a:rPr lang="en-US" sz="3000" dirty="0">
                <a:solidFill>
                  <a:schemeClr val="dk1"/>
                </a:solidFill>
              </a:rPr>
              <a:t> larger than MS DOS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1297550" y="35559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2046000" y="1018525"/>
            <a:ext cx="10014899" cy="28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Going from MS DOS to recent Windows operating systems, </a:t>
            </a:r>
            <a:r>
              <a:rPr lang="en-US" sz="28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 is a rough estimate for the multiplier </a:t>
            </a:r>
            <a:r>
              <a:rPr lang="en-US"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lines of code (e.g. multiplier is x if recent Windows OS is x times the number of lines of code in DOS)?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1297550" y="4474745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297550" y="53935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Hypervisor Code Size Quiz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963100" y="3477557"/>
            <a:ext cx="3346199" cy="21179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10,000  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150,000 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1,000,000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2091950" y="1295198"/>
            <a:ext cx="88697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number of lines of code in a hypervisor is 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expected to be smaller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. </a:t>
            </a:r>
            <a:r>
              <a:rPr lang="en-US" sz="2800" dirty="0" err="1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Xen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is an open source hypervisor.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13449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6040425" y="39029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1331025" y="2531359"/>
            <a:ext cx="94188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 is a rough estimate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lines of code for the </a:t>
            </a:r>
            <a:r>
              <a:rPr lang="en-US" sz="2800" b="1" dirty="0" err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Xen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hypervisor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?  </a:t>
            </a:r>
          </a:p>
        </p:txBody>
      </p:sp>
      <p:sp>
        <p:nvSpPr>
          <p:cNvPr id="323" name="Shape 323"/>
          <p:cNvSpPr/>
          <p:nvPr/>
        </p:nvSpPr>
        <p:spPr>
          <a:xfrm>
            <a:off x="6040425" y="47213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040425" y="553975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503" y="4032825"/>
            <a:ext cx="4057449" cy="2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944883" y="6630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Operating Systems Security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883908" y="780850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Summary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798725" y="2570900"/>
            <a:ext cx="10230000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the important role an OS plays in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protecting resources and applications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how OS is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isolated from untrusted code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with hardware support for memory management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Understand how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complete mediation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is provided.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864250" y="23663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5" name="Shape 335"/>
          <p:cNvCxnSpPr/>
          <p:nvPr/>
        </p:nvCxnSpPr>
        <p:spPr>
          <a:xfrm>
            <a:off x="883900" y="5790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62750" y="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Need for </a:t>
            </a:r>
            <a:r>
              <a:rPr lang="en-US">
                <a:solidFill>
                  <a:srgbClr val="9B37AA"/>
                </a:solidFill>
              </a:rPr>
              <a:t>Trusting an Operating System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599050" y="1435650"/>
            <a:ext cx="11277600" cy="15017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Why do we need to </a:t>
            </a:r>
            <a:r>
              <a:rPr lang="en-US" sz="3200" b="1">
                <a:solidFill>
                  <a:srgbClr val="4E75A8"/>
                </a:solidFill>
              </a:rPr>
              <a:t>trust</a:t>
            </a:r>
            <a:r>
              <a:rPr lang="en-US" sz="3200">
                <a:solidFill>
                  <a:schemeClr val="dk1"/>
                </a:solidFill>
              </a:rPr>
              <a:t> the operating system?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     (AKA a </a:t>
            </a:r>
            <a:r>
              <a:rPr lang="en-US" sz="3200" b="1">
                <a:solidFill>
                  <a:srgbClr val="4E75A8"/>
                </a:solidFill>
              </a:rPr>
              <a:t>trusted computing base or TCB</a:t>
            </a:r>
            <a:r>
              <a:rPr lang="en-US" sz="3200">
                <a:solidFill>
                  <a:schemeClr val="dk1"/>
                </a:solidFill>
              </a:rPr>
              <a:t>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7500"/>
              <a:buFont typeface="Cambria"/>
              <a:buNone/>
            </a:pPr>
            <a:r>
              <a:rPr lang="en-US" sz="3200">
                <a:solidFill>
                  <a:schemeClr val="dk1"/>
                </a:solidFill>
              </a:rPr>
              <a:t>What requirements must it meet to be trusted?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5360650" y="3040900"/>
            <a:ext cx="5982599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TCB Requirements: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Tamper-proof,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mediation, and </a:t>
            </a:r>
          </a:p>
          <a:p>
            <a:pPr marL="13716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AutoNum type="arabicPeriod"/>
            </a:pPr>
            <a:r>
              <a:rPr lang="en-US" sz="3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Correct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25" y="3607446"/>
            <a:ext cx="4455600" cy="24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62750" y="-76200"/>
            <a:ext cx="111564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TCB and Resource Protection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850850" y="1184025"/>
            <a:ext cx="77682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1">
              <a:solidFill>
                <a:srgbClr val="4E75A8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Must establish the </a:t>
            </a:r>
            <a:r>
              <a:rPr lang="en-US" sz="3200">
                <a:solidFill>
                  <a:srgbClr val="6B9462"/>
                </a:solidFill>
              </a:rPr>
              <a:t>source of a request</a:t>
            </a:r>
            <a:r>
              <a:rPr lang="en-US" sz="3200">
                <a:solidFill>
                  <a:schemeClr val="dk1"/>
                </a:solidFill>
              </a:rPr>
              <a:t> for a resource (authentication is how we do it)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rgbClr val="6B9462"/>
                </a:solidFill>
              </a:rPr>
              <a:t>Authorization</a:t>
            </a:r>
            <a:r>
              <a:rPr lang="en-US" sz="3200">
                <a:solidFill>
                  <a:schemeClr val="dk1"/>
                </a:solidFill>
              </a:rPr>
              <a:t> or access control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Mechanisms that </a:t>
            </a:r>
            <a:r>
              <a:rPr lang="en-US" sz="3200">
                <a:solidFill>
                  <a:srgbClr val="6B9462"/>
                </a:solidFill>
              </a:rPr>
              <a:t>allow various policies</a:t>
            </a:r>
            <a:r>
              <a:rPr lang="en-US" sz="3200">
                <a:solidFill>
                  <a:schemeClr val="dk1"/>
                </a:solidFill>
              </a:rPr>
              <a:t> to be supported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804600" y="946900"/>
            <a:ext cx="10472700" cy="129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b="1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TCB Controls access to protected resources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00" y="2555549"/>
            <a:ext cx="2956250" cy="32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Secure OS Quiz #</a:t>
            </a:r>
            <a:r>
              <a:rPr lang="en-US"/>
              <a:t>1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401950" y="2646075"/>
            <a:ext cx="104702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This vendor’s more secure OS met TCB requirements while the others did not.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/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The two OS were similar as far as security was concerned but one was not as big a target.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/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The more secure OS could be much simpler than the other one.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2102450" y="797223"/>
            <a:ext cx="9769799" cy="28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</a:t>
            </a:r>
            <a:r>
              <a:rPr lang="en-US" sz="2800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computer vendor ad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claimed that its computers (including the OS they ran) were </a:t>
            </a:r>
            <a:r>
              <a:rPr lang="en-US" sz="2800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more secure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. This claim could be based on one or more of the following:</a:t>
            </a:r>
            <a:b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lang="en-US" sz="2800" dirty="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70150" y="28499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670150" y="41882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70150" y="55265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25" y="610724"/>
            <a:ext cx="1470149" cy="16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Secure OS Quiz #2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28125" y="2994325"/>
            <a:ext cx="81071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4E75A8"/>
                </a:solidFill>
              </a:rPr>
              <a:t>Is the cost of a system call: </a:t>
            </a:r>
          </a:p>
          <a:p>
            <a:pPr marL="0" indent="45720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the same as a regular call</a:t>
            </a:r>
          </a:p>
          <a:p>
            <a:pPr marL="0" indent="45720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higher than a regular call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122200" y="1170625"/>
            <a:ext cx="10014899" cy="182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</a:t>
            </a:r>
            <a:r>
              <a:rPr lang="en-US" sz="2800" b="1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system call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allows application code to gain access to functionality implemented by the OS. A system call is often called a protected procedure call.</a:t>
            </a:r>
          </a:p>
        </p:txBody>
      </p:sp>
      <p:sp>
        <p:nvSpPr>
          <p:cNvPr id="74" name="Shape 74"/>
          <p:cNvSpPr/>
          <p:nvPr/>
        </p:nvSpPr>
        <p:spPr>
          <a:xfrm>
            <a:off x="4404775" y="39692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404775" y="491428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514324"/>
            <a:ext cx="1470149" cy="16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25" y="2994325"/>
            <a:ext cx="3128924" cy="30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045991" y="242837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Secure OS Quiz #3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235800" y="3448150"/>
            <a:ext cx="8107199" cy="4770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Process runs on behalf of a user who must have previously logged in,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</a:rPr>
              <a:t>Requested resource allows us to find out who must be requesting it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122200" y="1058923"/>
            <a:ext cx="9101700" cy="23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ensures that the OS cannot be bypassed when accessing a protected resource. </a:t>
            </a:r>
            <a:r>
              <a:rPr lang="en-US" sz="2800" b="1" dirty="0">
                <a:solidFill>
                  <a:srgbClr val="4E75A8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How does the OS know </a:t>
            </a:r>
            <a:r>
              <a:rPr lang="en-US" sz="28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who is making the request for the resource?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625224"/>
            <a:ext cx="1470149" cy="16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1350575" y="3576008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350575" y="49546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62750" y="228600"/>
            <a:ext cx="8818500" cy="15017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Isolating OS from Untrusted User Code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59075" y="1655075"/>
            <a:ext cx="11277600" cy="4904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6B9462"/>
                </a:solidFill>
              </a:rPr>
              <a:t>How do we meet the first requirement of a</a:t>
            </a:r>
            <a:br>
              <a:rPr lang="en-US" sz="3000">
                <a:solidFill>
                  <a:srgbClr val="6B9462"/>
                </a:solidFill>
              </a:rPr>
            </a:br>
            <a:r>
              <a:rPr lang="en-US" sz="3000">
                <a:solidFill>
                  <a:srgbClr val="6B9462"/>
                </a:solidFill>
              </a:rPr>
              <a:t>TCB (e.g., isolation or tamper-proof)?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Hardware support for memory protection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Processor execution modes (system AND user modes, execution rings)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Privileged instructions which can only be executed in system mode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000">
                <a:solidFill>
                  <a:schemeClr val="dk1"/>
                </a:solidFill>
              </a:rPr>
              <a:t>System calls used to transfer control between user and system code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575" y="281199"/>
            <a:ext cx="2075942" cy="27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1_591wF97">
  <a:themeElements>
    <a:clrScheme name="591wF97 1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CC99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B98AE7"/>
      </a:accent6>
      <a:hlink>
        <a:srgbClr val="6600CC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2327</Words>
  <Application>Microsoft Macintosh PowerPoint</Application>
  <PresentationFormat>Custom</PresentationFormat>
  <Paragraphs>351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1_591wF97</vt:lpstr>
      <vt:lpstr>Operating Systems Security</vt:lpstr>
      <vt:lpstr>Operating Systems (OS) </vt:lpstr>
      <vt:lpstr>Operating Systems </vt:lpstr>
      <vt:lpstr>Need for Trusting an Operating System</vt:lpstr>
      <vt:lpstr>TCB and Resource Protection</vt:lpstr>
      <vt:lpstr>Secure OS Quiz #1</vt:lpstr>
      <vt:lpstr>Secure OS Quiz #2</vt:lpstr>
      <vt:lpstr>Secure OS Quiz #3</vt:lpstr>
      <vt:lpstr>Isolating OS from Untrusted User Code</vt:lpstr>
      <vt:lpstr>System Calls: Going from User to OS Code</vt:lpstr>
      <vt:lpstr>Isolating User Processes from Each Other</vt:lpstr>
      <vt:lpstr>Tampering with the OS Quiz</vt:lpstr>
      <vt:lpstr>Address Space: Unit of Isolation</vt:lpstr>
      <vt:lpstr>Address Translation</vt:lpstr>
      <vt:lpstr>Process Data/Code Protection</vt:lpstr>
      <vt:lpstr>Process Protection through Memory Management</vt:lpstr>
      <vt:lpstr>Revisiting Stack Overflow Quiz</vt:lpstr>
      <vt:lpstr>Preventing Malicious Code Execution on the Stack through a Non-Executable Stack</vt:lpstr>
      <vt:lpstr>OS Isolation from Application Code</vt:lpstr>
      <vt:lpstr>OS Isolation from Application Code</vt:lpstr>
      <vt:lpstr>Linux User/Kernel Memory Split</vt:lpstr>
      <vt:lpstr>Execution Privilege Level Quiz</vt:lpstr>
      <vt:lpstr>Complete Mediation: The TCB</vt:lpstr>
      <vt:lpstr>Complete Mediation: User Code</vt:lpstr>
      <vt:lpstr>Complete Mediation: OS</vt:lpstr>
      <vt:lpstr>Virtualization</vt:lpstr>
      <vt:lpstr>Limiting the Damage of a Hacked OS</vt:lpstr>
      <vt:lpstr>Limiting the Damage of a Hacked OS</vt:lpstr>
      <vt:lpstr>Virtualization Security Layers</vt:lpstr>
      <vt:lpstr>Correctness: The Final TCB Requirement</vt:lpstr>
      <vt:lpstr>TCB Requirements Quiz</vt:lpstr>
      <vt:lpstr>Size of Security Code Quiz</vt:lpstr>
      <vt:lpstr>Hypervisor Code Size Quiz</vt:lpstr>
      <vt:lpstr>Operating Systems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 Security</dc:title>
  <cp:lastModifiedBy>Wenke Lee</cp:lastModifiedBy>
  <cp:revision>14</cp:revision>
  <dcterms:modified xsi:type="dcterms:W3CDTF">2015-09-03T21:43:26Z</dcterms:modified>
</cp:coreProperties>
</file>